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6" r:id="rId7"/>
    <p:sldId id="262" r:id="rId8"/>
    <p:sldId id="284" r:id="rId9"/>
    <p:sldId id="263" r:id="rId10"/>
    <p:sldId id="264" r:id="rId11"/>
    <p:sldId id="265" r:id="rId12"/>
    <p:sldId id="287" r:id="rId13"/>
    <p:sldId id="267" r:id="rId14"/>
    <p:sldId id="268" r:id="rId15"/>
    <p:sldId id="269" r:id="rId16"/>
    <p:sldId id="271" r:id="rId17"/>
    <p:sldId id="273" r:id="rId18"/>
    <p:sldId id="272" r:id="rId19"/>
    <p:sldId id="274" r:id="rId20"/>
    <p:sldId id="270" r:id="rId21"/>
    <p:sldId id="275" r:id="rId22"/>
    <p:sldId id="279" r:id="rId23"/>
    <p:sldId id="278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8978260-17CD-44B5-B5BA-C9B8838BE3FC}">
          <p14:sldIdLst>
            <p14:sldId id="256"/>
            <p14:sldId id="257"/>
            <p14:sldId id="258"/>
            <p14:sldId id="259"/>
            <p14:sldId id="260"/>
            <p14:sldId id="286"/>
            <p14:sldId id="262"/>
            <p14:sldId id="284"/>
            <p14:sldId id="263"/>
            <p14:sldId id="264"/>
            <p14:sldId id="265"/>
            <p14:sldId id="287"/>
            <p14:sldId id="267"/>
            <p14:sldId id="268"/>
            <p14:sldId id="269"/>
            <p14:sldId id="271"/>
            <p14:sldId id="273"/>
            <p14:sldId id="272"/>
            <p14:sldId id="274"/>
            <p14:sldId id="270"/>
            <p14:sldId id="275"/>
            <p14:sldId id="279"/>
            <p14:sldId id="278"/>
            <p14:sldId id="280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B2C62-B6C9-4BF2-85FD-185B1FCA9B0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43D2C-AE76-4350-9C09-6AA84C34F5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1D2D-98A5-4C04-A78B-5E6072E8E5BD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C040-F7E5-40C8-8BB0-959A00E2434F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205-0783-45BF-9725-5200F5698B89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40FF-0BF3-4616-AB45-52A098467137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77DE-EE16-4ED6-9450-DDE2B0278DA8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6759-F08D-4FB0-BD99-177F82DC6B38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1BF9-0366-4205-9961-B8A962F5E6F2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E0B2-850C-4E49-878B-0C45B3CE5BA5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7A42-2DAA-473E-B1C8-1140F97DD5D5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BAA0-4525-4377-AA31-7949C7C2396C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96E3D-767D-4557-93A2-FB9CCBA81931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854A-0FDA-4DB9-B70E-216CF37DC1AF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A02D-DBC3-4B77-9D10-F845C225F6AB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AED-1E7E-4719-B59A-20AA2932D9A5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80CA-3AFF-4888-9C56-D451406C2767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37FB-C6E9-4F9C-A4D9-FFA09E7212C9}" type="datetime1">
              <a:rPr lang="en-US" smtClean="0"/>
              <a:t>1/10/2024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D4E7D-8E45-4F90-B8F9-52A4D330E8D1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E6CD-2474-D548-A239-9B7EBE3A8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088" y="313766"/>
            <a:ext cx="7935401" cy="3935505"/>
          </a:xfrm>
        </p:spPr>
        <p:txBody>
          <a:bodyPr/>
          <a:lstStyle/>
          <a:p>
            <a:pPr algn="l"/>
            <a:r>
              <a:rPr lang="en-US">
                <a:solidFill>
                  <a:schemeClr val="tx1"/>
                </a:solidFill>
              </a:rPr>
              <a:t>DEEP LEARNING BASED MULTI CLASS WILD PEST DETECTION APPROACH USING </a:t>
            </a:r>
            <a:r>
              <a:rPr lang="en-US" err="1">
                <a:solidFill>
                  <a:schemeClr val="tx1"/>
                </a:solidFill>
              </a:rPr>
              <a:t>MOBILENET</a:t>
            </a:r>
            <a:r>
              <a:rPr lang="en-US">
                <a:solidFill>
                  <a:schemeClr val="tx1"/>
                </a:solidFill>
              </a:rPr>
              <a:t> ALGORITHM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E2C8C-7B17-70EA-E4DC-25F4BD029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493" y="4108255"/>
            <a:ext cx="10750047" cy="212463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SUBMITTED BY</a:t>
            </a:r>
          </a:p>
          <a:p>
            <a:r>
              <a:rPr lang="en-US">
                <a:solidFill>
                  <a:schemeClr val="tx1"/>
                </a:solidFill>
              </a:rPr>
              <a:t>BARKAVI R</a:t>
            </a:r>
          </a:p>
          <a:p>
            <a:r>
              <a:rPr lang="en-US">
                <a:solidFill>
                  <a:schemeClr val="tx1"/>
                </a:solidFill>
              </a:rPr>
              <a:t>II MCA-2113372037005</a:t>
            </a:r>
          </a:p>
          <a:p>
            <a:r>
              <a:rPr lang="en-US">
                <a:solidFill>
                  <a:schemeClr val="tx1"/>
                </a:solidFill>
              </a:rPr>
              <a:t>UNDER THE GUIDANCE OF</a:t>
            </a:r>
          </a:p>
          <a:p>
            <a:r>
              <a:rPr lang="en-US">
                <a:solidFill>
                  <a:schemeClr val="tx1"/>
                </a:solidFill>
              </a:rPr>
              <a:t>          Dr.(Mrs.) JASMINE </a:t>
            </a:r>
            <a:r>
              <a:rPr lang="en-US" err="1">
                <a:solidFill>
                  <a:schemeClr val="tx1"/>
                </a:solidFill>
              </a:rPr>
              <a:t>SAMRAJ</a:t>
            </a:r>
            <a:r>
              <a:rPr lang="en-US">
                <a:solidFill>
                  <a:schemeClr val="tx1"/>
                </a:solidFill>
              </a:rPr>
              <a:t> M.Sc.,M.Phil.,B.Ed.,</a:t>
            </a:r>
            <a:r>
              <a:rPr lang="en-US" err="1">
                <a:solidFill>
                  <a:schemeClr val="tx1"/>
                </a:solidFill>
              </a:rPr>
              <a:t>Ph.D</a:t>
            </a:r>
            <a:r>
              <a:rPr lang="en-US">
                <a:solidFill>
                  <a:schemeClr val="tx1"/>
                </a:solidFill>
              </a:rPr>
              <a:t>. 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14C4C-3AE8-9912-E41F-30EF024A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>
                <a:solidFill>
                  <a:schemeClr val="tx1"/>
                </a:solidFill>
              </a:rPr>
              <a:pPr/>
              <a:t>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7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C7B8-87A6-6BB4-943F-FA34F04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MODULES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2D7C-BA52-1A8C-F5FC-220E9D50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7" y="1407459"/>
            <a:ext cx="8861626" cy="46339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Module 1: Dataset collection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Module 2: Pre-Processing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Module 3: Implementation of Model. 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Module 4: Training the model. 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Module 5: prediction 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1BFA-3FBB-F4D6-6CF4-50D9D00E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10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2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2267-430F-7EE0-5163-0BDE4035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1198-EB7C-0081-4BE2-1E6AB54F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1532965"/>
            <a:ext cx="8709226" cy="4508397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F81E4-763C-E803-A54D-FD99CA1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>
                <a:solidFill>
                  <a:schemeClr val="tx1"/>
                </a:solidFill>
              </a:rPr>
              <a:t>11</a:t>
            </a:fld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1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ADC-DA65-2210-4600-D04B3685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6542"/>
            <a:ext cx="8596668" cy="70009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96E56-C7CE-27DB-CD0E-9448E6EF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B13BC47-CE95-7887-9B40-535CC1961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39127"/>
              </p:ext>
            </p:extLst>
          </p:nvPr>
        </p:nvGraphicFramePr>
        <p:xfrm>
          <a:off x="1156447" y="5015613"/>
          <a:ext cx="5647764" cy="1652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421">
                  <a:extLst>
                    <a:ext uri="{9D8B030D-6E8A-4147-A177-3AD203B41FA5}">
                      <a16:colId xmlns:a16="http://schemas.microsoft.com/office/drawing/2014/main" val="1184918458"/>
                    </a:ext>
                  </a:extLst>
                </a:gridCol>
                <a:gridCol w="3169791">
                  <a:extLst>
                    <a:ext uri="{9D8B030D-6E8A-4147-A177-3AD203B41FA5}">
                      <a16:colId xmlns:a16="http://schemas.microsoft.com/office/drawing/2014/main" val="683015450"/>
                    </a:ext>
                  </a:extLst>
                </a:gridCol>
                <a:gridCol w="1666552">
                  <a:extLst>
                    <a:ext uri="{9D8B030D-6E8A-4147-A177-3AD203B41FA5}">
                      <a16:colId xmlns:a16="http://schemas.microsoft.com/office/drawing/2014/main" val="58349880"/>
                    </a:ext>
                  </a:extLst>
                </a:gridCol>
              </a:tblGrid>
              <a:tr h="540852">
                <a:tc>
                  <a:txBody>
                    <a:bodyPr/>
                    <a:lstStyle/>
                    <a:p>
                      <a:r>
                        <a:rPr lang="en-US" err="1"/>
                        <a:t>S.NO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Algorithms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80249"/>
                  </a:ext>
                </a:extLst>
              </a:tr>
              <a:tr h="70729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KNN,SVM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random forest algorithms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75%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23589"/>
                  </a:ext>
                </a:extLst>
              </a:tr>
              <a:tr h="40416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Mobilenet</a:t>
                      </a:r>
                      <a:r>
                        <a:rPr lang="en-US"/>
                        <a:t> Algorithm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90.1%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75892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C8F339-54AE-09CD-C9AC-060294B6A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973381"/>
            <a:ext cx="6521324" cy="3885489"/>
          </a:xfrm>
        </p:spPr>
      </p:pic>
    </p:spTree>
    <p:extLst>
      <p:ext uri="{BB962C8B-B14F-4D97-AF65-F5344CB8AC3E}">
        <p14:creationId xmlns:p14="http://schemas.microsoft.com/office/powerpoint/2010/main" val="313035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07FD-5D73-792E-E13D-923230B5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45101B4-3932-DBE6-ADBC-6A00F7478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915" y="2107489"/>
            <a:ext cx="5801097" cy="362096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4A5B4-D04A-B973-671E-88083AF6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13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04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1EEF-CD09-F18C-0306-1E11F600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9D88CC-462D-7852-4AEE-EC233B17D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4720"/>
            <a:ext cx="6253779" cy="36315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8C043-2AA9-4866-A3FE-D7FF31E8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14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8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1218-E271-3335-77EF-39ADBE69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201087-7B69-B781-0B67-82CFC645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37" y="2174240"/>
            <a:ext cx="6090069" cy="363759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A16A1-9993-08A3-B643-9A9EF26E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15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2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7B85-A222-D374-0C71-6F810D05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AD35AC-42CF-24F2-989B-DE46BA6F3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992" y="2089468"/>
            <a:ext cx="6072526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BB01A-3AC5-687C-C734-5E470701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16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6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6771-C8C0-8569-593D-FE55B589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6E078-FF1E-0166-EFFA-203C5AA00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919" y="2160588"/>
            <a:ext cx="5854551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9363C-74D8-5F95-8AFD-94A3CD85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17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3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A2B2-3520-A0FE-16B4-81FFF112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3E3D23-CA0F-0EA6-0CFA-8DCD7B362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1" y="2160588"/>
            <a:ext cx="6052968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35A38-AC16-ADA0-B10C-8179F0BF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18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3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93A7-AAB6-E5A7-CAE4-94A43E89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9A61D-E169-6ACF-B1A9-BFD590E1C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2069148"/>
            <a:ext cx="6360159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08062-5F30-1A76-8C4B-5854F48F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7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6E0B-A0A1-21F9-C058-5B542072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FBAE-98E0-5B1D-4644-F6BE275FB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illustrates an automatic approach for pest detection using Deep learning 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core objective of the research is to enhance feature extraction phase to improve the detection efficiency.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approach is implemented on images of fluffy caterpillar pests on mustard crop and fava bean collected from farms in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web site . </a:t>
            </a:r>
          </a:p>
          <a:p>
            <a:pPr algn="just"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results affirm the efficiency of the proposed approach.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C5E70-FE07-606B-473F-BF3C634F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2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8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7BBF-9CF2-EE8B-5143-7FE8FAD9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A05C9-2636-F796-8123-CD1AF014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91B3B7-0855-1C71-61A5-A82867CD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66" y="2043954"/>
            <a:ext cx="6490446" cy="3998072"/>
          </a:xfrm>
        </p:spPr>
      </p:pic>
    </p:spTree>
    <p:extLst>
      <p:ext uri="{BB962C8B-B14F-4D97-AF65-F5344CB8AC3E}">
        <p14:creationId xmlns:p14="http://schemas.microsoft.com/office/powerpoint/2010/main" val="37572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2ADD-481F-EBE0-5CFE-59B7398B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19673-59FE-094E-99EB-0CB8AA45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0" y="2103120"/>
            <a:ext cx="6290235" cy="414528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A6659-0713-EDDA-2944-7B44ACD8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91831-DC3A-4CC2-41A3-9BF9011AD693}"/>
              </a:ext>
            </a:extLst>
          </p:cNvPr>
          <p:cNvSpPr txBox="1"/>
          <p:nvPr/>
        </p:nvSpPr>
        <p:spPr>
          <a:xfrm>
            <a:off x="159026" y="675861"/>
            <a:ext cx="8794144" cy="5393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6875">
              <a:tabLst>
                <a:tab pos="549910" algn="l"/>
              </a:tabLst>
            </a:pPr>
            <a:r>
              <a:rPr lang="en-US" sz="36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MERITS</a:t>
            </a:r>
            <a:endParaRPr lang="en-IN" sz="36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35"/>
              </a:spcBef>
            </a:pP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Easy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insect with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concluded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technique.</a:t>
            </a: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5"/>
              </a:spcBef>
              <a:buClr>
                <a:schemeClr val="accent1"/>
              </a:buClr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Best</a:t>
            </a:r>
            <a:r>
              <a:rPr lang="en-US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helps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better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treatment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early.</a:t>
            </a:r>
          </a:p>
          <a:p>
            <a:pPr lvl="2"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tabLst>
                <a:tab pos="626110" algn="l"/>
              </a:tabLst>
            </a:pP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Smaller and Faster.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>
              <a:spcBef>
                <a:spcPts val="5"/>
              </a:spcBef>
              <a:spcAft>
                <a:spcPts val="0"/>
              </a:spcAft>
              <a:tabLst>
                <a:tab pos="626110" algn="l"/>
              </a:tabLst>
            </a:pP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5"/>
              </a:spcBef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       </a:t>
            </a:r>
            <a:r>
              <a:rPr lang="en-US" sz="36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LIMITATIONS</a:t>
            </a:r>
            <a:endParaRPr lang="en-IN" sz="3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marR="166370" lvl="2" indent="-285750">
              <a:lnSpc>
                <a:spcPct val="20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8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existing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en-US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different</a:t>
            </a:r>
            <a:r>
              <a:rPr lang="en-US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</a:t>
            </a:r>
            <a:r>
              <a:rPr lang="en-US" spc="-7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7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insect,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</a:t>
            </a:r>
            <a:r>
              <a:rPr lang="en-US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spc="-7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low</a:t>
            </a:r>
            <a:r>
              <a:rPr lang="en-US" spc="-7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</a:t>
            </a:r>
            <a:r>
              <a:rPr lang="en-US" spc="-28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model.</a:t>
            </a: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</a:t>
            </a:r>
            <a:r>
              <a:rPr lang="en-US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Extraction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</a:t>
            </a:r>
            <a:r>
              <a:rPr lang="en-US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complex.</a:t>
            </a:r>
          </a:p>
          <a:p>
            <a:pPr marL="1200150" lvl="2" indent="-285750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>
                <a:tab pos="626110" algn="l"/>
              </a:tabLst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Consuming</a:t>
            </a: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  <a:buClr>
                <a:schemeClr val="accent1"/>
              </a:buClr>
            </a:pPr>
            <a:endParaRPr lang="en-IN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AED27-3808-60A2-04D4-3668C6EE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>
                <a:solidFill>
                  <a:schemeClr val="tx1"/>
                </a:solidFill>
              </a:rPr>
              <a:pPr/>
              <a:t>22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4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FCA2-24AD-B35F-FC2D-5016F199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F1F5-51EB-45BB-5112-732131F9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02" y="1542553"/>
            <a:ext cx="8653800" cy="4498809"/>
          </a:xfrm>
        </p:spPr>
        <p:txBody>
          <a:bodyPr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illustrates an automatic approach for pest detection using Deep learning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core objective of the research is to enhance feature extraction phase to improve the detection efficiency.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 experiment result has proven the effectiveness of the new algorithm in dealing with multi-class pest data.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1EBEB-C082-87D3-53D0-3E09689A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3B53-33EA-B399-67B0-42FE05C7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70" y="371061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D428-5554-40A1-BB8A-DA93B8ED2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70" y="1606163"/>
            <a:ext cx="8534531" cy="4435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proposed research can be extended by using a larger dataset of images of fluffy caterpillar and</a:t>
            </a:r>
            <a:r>
              <a:rPr lang="en-US" sz="18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consequently using deep learning techniques. The presented research work can be further extended by</a:t>
            </a:r>
            <a:r>
              <a:rPr lang="en-US" sz="18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incorporating the images of different pests. The proposed approach can be integrated with Internet of</a:t>
            </a:r>
            <a:r>
              <a:rPr lang="en-US" sz="18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 or Wireless Sensor Networks to develop a real time pest monitoring system. However, the</a:t>
            </a:r>
            <a:r>
              <a:rPr lang="en-US" sz="18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</a:t>
            </a:r>
            <a:r>
              <a:rPr lang="en-US" sz="18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work is</a:t>
            </a:r>
            <a:r>
              <a:rPr lang="en-US" sz="18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 with</a:t>
            </a:r>
            <a:r>
              <a:rPr lang="en-US" sz="18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less images due</a:t>
            </a:r>
            <a:r>
              <a:rPr lang="en-US" sz="18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resource</a:t>
            </a:r>
            <a:r>
              <a:rPr lang="en-US" sz="18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constraints.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0861A-0FF3-D984-1AF8-F2F4A26E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24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1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91EE-48D9-4639-CD77-30D66A20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0EBB-F3C1-C159-B08C-7940FD39D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8" y="1566407"/>
            <a:ext cx="8494774" cy="4474955"/>
          </a:xfrm>
        </p:spPr>
        <p:txBody>
          <a:bodyPr/>
          <a:lstStyle/>
          <a:p>
            <a:pPr marL="42121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Press Trust of India. (2009, Feb 26). India loses Rs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90k-cr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crop yield to pest attacks every year [Online]. Available: http://www.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financialexpress.comlnews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Ioses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90kcr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cropyield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-to-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pestattacks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-every-year 14280911. </a:t>
            </a:r>
          </a:p>
          <a:p>
            <a:pPr marL="42121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Ganesh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Bhadane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Sapana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Sharma and Vijay B.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Nerkar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"Early Pest Identification in Agricultural Crops using Image Processing Techniques", International Journal of Electrical, Electronics and Computer Engineering, 2(2), 2013, pp. 77-82. </a:t>
            </a:r>
          </a:p>
          <a:p>
            <a:pPr marL="42121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R. K. Samanta and I. Ghosh, “Tea insect pests classification base on artificial neural networks,” International Journal of Computer Engineering Science, vol. 2, June 2012.</a:t>
            </a:r>
            <a:endParaRPr lang="en-IN" sz="2800"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1ADC-ABA4-5917-782A-FB229F32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smtClean="0">
                <a:solidFill>
                  <a:schemeClr val="tx1"/>
                </a:solidFill>
              </a:rPr>
              <a:t>25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4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4664-C448-566F-2A5F-4B4DB1C0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899921"/>
            <a:ext cx="7731760" cy="173735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3A99C-BE37-87A8-F5B6-845C25F7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>
                <a:solidFill>
                  <a:schemeClr val="tx1"/>
                </a:solidFill>
              </a:rPr>
              <a:pPr/>
              <a:t>26</a:t>
            </a:fld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6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9F72-F35D-0468-02DD-906126CE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578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0B57-763C-4AE3-0E90-E9511EED1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45" y="1542553"/>
            <a:ext cx="8693557" cy="449881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and effective pest control and monitoring in agriculture is becoming an increasingly serious issue all around the world.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Regarding the growth of the crops, One of the important factors affecting crop yield is Pest disasters.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Most wild pests are extremely similar , pest detection on field crops, is more challenging Than Object Detection</a:t>
            </a:r>
          </a:p>
          <a:p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process starts with data collection in which plant leaves images were captured using camera and after this feature extraction is performed.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illustrates an automatic approach for pest detection using Deep learning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Algorithm.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64EB-D614-FD36-C251-44D66BC3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3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041C-C1C1-A9C8-40EB-409A081B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B3AC-5307-3147-453E-8C891CC1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1577"/>
            <a:ext cx="8596668" cy="440978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used Machine learning Algorithm.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experiments that were carried out using these classification-based algorithms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 KNN,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random forest.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existing system used Three different algorithms to Predict the pest.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Accuracy is low using these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KNN,SVM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random forest algorithms.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40E8F-6618-64DA-2141-A8FCF274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4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25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8428-64F1-8B68-21A1-95A1AEE8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DD15-09A0-2941-050B-1447450D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1470213"/>
            <a:ext cx="8834731" cy="4571150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System used Deep Learning.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and Testing the model is used same algorithm, but we provide different method.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experiments that were carried out using Deep learning </a:t>
            </a:r>
            <a:r>
              <a:rPr lang="en-IN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</a:t>
            </a:r>
            <a:r>
              <a:rPr lang="en-IN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Mobilenets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Faster and Smaller than other Major networks.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Accuracy is high.</a:t>
            </a:r>
            <a:endParaRPr lang="en-IN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8EA0E-E5F2-291D-E75C-735B3573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50598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5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5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DDD9-2D07-1D0B-2497-D40B7C71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17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D86A-79F9-996E-9A27-8D1F21D1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70" y="1559859"/>
            <a:ext cx="8529931" cy="4481503"/>
          </a:xfrm>
        </p:spPr>
        <p:txBody>
          <a:bodyPr/>
          <a:lstStyle/>
          <a:p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automatic approach for pest detection using Deep learning.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enhance feature extraction phase.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improve the detection efficiency.</a:t>
            </a:r>
          </a:p>
          <a:p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Specialized and effective pest control and monitoring in agriculture.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Complex Patterns and relationship with data.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use of pesticides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Widespread loss and damage of crops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demonstrate pest detection using image processing techniques.</a:t>
            </a:r>
          </a:p>
          <a:p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Focus Edge detection and strong key point extraction.</a:t>
            </a:r>
            <a:endParaRPr lang="en-IN" sz="18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93E65-F5DB-94AB-EA3C-E5E69930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6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5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1A3A-A320-78CE-6C6C-E0B2C708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E6D9-AAE4-C98F-9C31-4152C6A42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1497107"/>
            <a:ext cx="8709226" cy="454425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HARDWARE REQUIREMENTS</a:t>
            </a:r>
          </a:p>
          <a:p>
            <a:pPr lvl="0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Hard Disk		:	500 GB and above</a:t>
            </a:r>
          </a:p>
          <a:p>
            <a:pPr lvl="0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RAM			: 	4 GB and above</a:t>
            </a:r>
          </a:p>
          <a:p>
            <a:pPr lvl="0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Processor		:	</a:t>
            </a:r>
            <a:r>
              <a:rPr lang="en-US" sz="18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i5</a:t>
            </a: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above</a:t>
            </a:r>
          </a:p>
          <a:p>
            <a:pPr lvl="0">
              <a:lnSpc>
                <a:spcPct val="150000"/>
              </a:lnSpc>
              <a:buSzPct val="120000"/>
              <a:buFont typeface="Wingdings" panose="05000000000000000000" pitchFamily="2" charset="2"/>
              <a:buChar char="Ø"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SOFTWARE REQUIREMENTS</a:t>
            </a:r>
            <a:endParaRPr lang="en-US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defTabSz="1147205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Operating System     :   Windows 7,8,10 (64 bit)</a:t>
            </a:r>
          </a:p>
          <a:p>
            <a:pPr algn="just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  <a:tabLst>
                <a:tab pos="5736023" algn="l"/>
              </a:tabLst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Software                   :    Python </a:t>
            </a:r>
          </a:p>
          <a:p>
            <a:pPr algn="just">
              <a:lnSpc>
                <a:spcPct val="150000"/>
              </a:lnSpc>
              <a:buSzPct val="120000"/>
              <a:buFont typeface="Wingdings" panose="05000000000000000000" pitchFamily="2" charset="2"/>
              <a:buChar char="q"/>
              <a:tabLst>
                <a:tab pos="5736023" algn="l"/>
              </a:tabLst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Tools                        :    Anaconda (</a:t>
            </a:r>
            <a:r>
              <a:rPr lang="en-US" sz="180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Jupyter</a:t>
            </a: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notebook IDE)</a:t>
            </a:r>
          </a:p>
          <a:p>
            <a:pPr marL="0" lvl="0" indent="0">
              <a:lnSpc>
                <a:spcPct val="150000"/>
              </a:lnSpc>
              <a:buSzPct val="120000"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8CD4-445F-41B0-9BD7-67B02F91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7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EDCE-10DC-46FB-9251-21008943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856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4A15D-6B4C-F18C-3DB9-71D1CB30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8165"/>
            <a:ext cx="8596668" cy="5244353"/>
          </a:xfrm>
        </p:spPr>
        <p:txBody>
          <a:bodyPr/>
          <a:lstStyle/>
          <a:p>
            <a:r>
              <a:rPr lang="en-US"/>
              <a:t>The Datasets are Collected from the Kaggle website.</a:t>
            </a:r>
          </a:p>
          <a:p>
            <a:endParaRPr lang="en-US"/>
          </a:p>
          <a:p>
            <a:pPr marL="0" indent="0">
              <a:buNone/>
            </a:pP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BEBD-06EE-5E92-AA09-B82E9F33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58363"/>
            <a:ext cx="2563906" cy="1470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50895-FBDC-56F2-D931-B41D0B64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15" y="1958363"/>
            <a:ext cx="2563906" cy="1465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53871-DC8B-C746-E2A6-EF08AA61A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96" y="1958363"/>
            <a:ext cx="2481716" cy="14657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3061C-EBAD-7E64-2B18-0751DDA7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5" y="3487270"/>
            <a:ext cx="2563906" cy="1237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FEAC8F-F6F5-4134-B708-4980824DF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117" y="3487270"/>
            <a:ext cx="2563904" cy="123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FB5A65-B93B-BE9B-D345-3570D9934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895" y="3487270"/>
            <a:ext cx="2481715" cy="123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20807-78E9-506F-C842-81425B42F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34" y="4782669"/>
            <a:ext cx="2563906" cy="1465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410AA-83C6-D97F-20AC-BE1FB359C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8116" y="4782669"/>
            <a:ext cx="2563904" cy="14657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1180E-C455-F28E-28AC-39A0F91014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895" y="4782669"/>
            <a:ext cx="2481715" cy="14657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45DC-88DF-B598-A20D-87AD885B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8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8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C5DEB-012A-4ED0-61A9-D10371D8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304800"/>
            <a:ext cx="8861626" cy="120127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AB97E-237D-7AB5-462F-63ED81FAB2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835" y="1506071"/>
            <a:ext cx="3639671" cy="41596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7C211-0E85-7C5D-0444-ED8EDE2B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100" b="1" smtClean="0">
                <a:solidFill>
                  <a:schemeClr val="tx1"/>
                </a:solidFill>
              </a:rPr>
              <a:t>9</a:t>
            </a:fld>
            <a:endParaRPr 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747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3055</TotalTime>
  <Words>869</Words>
  <Application>Microsoft Office PowerPoint</Application>
  <PresentationFormat>Widescreen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DEEP LEARNING BASED MULTI CLASS WILD PEST DETECTION APPROACH USING MOBILENET ALGORITHM</vt:lpstr>
      <vt:lpstr> ABSTRACT</vt:lpstr>
      <vt:lpstr>INTRODUCTION</vt:lpstr>
      <vt:lpstr>EXISTING SYSTEM</vt:lpstr>
      <vt:lpstr>PROPOSED SYSTEM</vt:lpstr>
      <vt:lpstr>OBJECTIVES</vt:lpstr>
      <vt:lpstr>SYSTEM REQUIREMENTS</vt:lpstr>
      <vt:lpstr>DATASET</vt:lpstr>
      <vt:lpstr>SYSTEM ARCHITECTURE</vt:lpstr>
      <vt:lpstr>SYSTEM MODULES</vt:lpstr>
      <vt:lpstr>SYSTEM TESTING</vt:lpstr>
      <vt:lpstr>RESULT ANALYSIS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PowerPoint Presentation</vt:lpstr>
      <vt:lpstr>CONCLUSION</vt:lpstr>
      <vt:lpstr>FUTURE ENHANCEMENT</vt:lpstr>
      <vt:lpstr>BIBLIOGRAPHY</vt:lpstr>
      <vt:lpstr>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BASED MULTI CLASS WILD PEST DETECTION APPROACH USING MOBILENET ALGORITHM</dc:title>
  <dc:creator>Barkavi</dc:creator>
  <cp:lastModifiedBy>Barkavi R</cp:lastModifiedBy>
  <cp:revision>38</cp:revision>
  <dcterms:created xsi:type="dcterms:W3CDTF">2023-05-19T15:14:11Z</dcterms:created>
  <dcterms:modified xsi:type="dcterms:W3CDTF">2024-01-10T10:46:34Z</dcterms:modified>
</cp:coreProperties>
</file>